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3" r:id="rId7"/>
    <p:sldId id="264" r:id="rId8"/>
    <p:sldId id="265" r:id="rId9"/>
    <p:sldId id="266" r:id="rId10"/>
    <p:sldId id="267" r:id="rId11"/>
    <p:sldId id="269" r:id="rId12"/>
    <p:sldId id="268" r:id="rId13"/>
    <p:sldId id="270"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65651-6364-4072-90FC-B38A4D103498}" type="datetimeFigureOut">
              <a:rPr lang="en-US" smtClean="0"/>
              <a:t>12/15/2022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C2EE3E-D1AE-4E75-B4BA-D496C773BF33}" type="slidenum">
              <a:rPr lang="en-US" smtClean="0"/>
              <a:t>‹#›</a:t>
            </a:fld>
            <a:endParaRPr lang="en-US"/>
          </a:p>
        </p:txBody>
      </p:sp>
    </p:spTree>
    <p:extLst>
      <p:ext uri="{BB962C8B-B14F-4D97-AF65-F5344CB8AC3E}">
        <p14:creationId xmlns:p14="http://schemas.microsoft.com/office/powerpoint/2010/main" val="2063255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2EE3E-D1AE-4E75-B4BA-D496C773BF33}" type="slidenum">
              <a:rPr lang="en-US" smtClean="0"/>
              <a:t>2</a:t>
            </a:fld>
            <a:endParaRPr lang="en-US"/>
          </a:p>
        </p:txBody>
      </p:sp>
    </p:spTree>
    <p:extLst>
      <p:ext uri="{BB962C8B-B14F-4D97-AF65-F5344CB8AC3E}">
        <p14:creationId xmlns:p14="http://schemas.microsoft.com/office/powerpoint/2010/main" val="40362219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C2EE3E-D1AE-4E75-B4BA-D496C773BF33}" type="slidenum">
              <a:rPr lang="en-US" smtClean="0"/>
              <a:t>9</a:t>
            </a:fld>
            <a:endParaRPr lang="en-US"/>
          </a:p>
        </p:txBody>
      </p:sp>
    </p:spTree>
    <p:extLst>
      <p:ext uri="{BB962C8B-B14F-4D97-AF65-F5344CB8AC3E}">
        <p14:creationId xmlns:p14="http://schemas.microsoft.com/office/powerpoint/2010/main" val="2076286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DC935-2D96-4BCA-9562-466016599E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228675F-892C-4FE4-8F8A-E50707F908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B2A2D-C255-406A-BD37-22601178E2DF}"/>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5" name="Footer Placeholder 4">
            <a:extLst>
              <a:ext uri="{FF2B5EF4-FFF2-40B4-BE49-F238E27FC236}">
                <a16:creationId xmlns:a16="http://schemas.microsoft.com/office/drawing/2014/main" id="{FA760C1A-A4C4-4A5E-9B90-FCD157B863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6BCDE5-97E5-4120-90CD-43A9CCEAEE1F}"/>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2004333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67069-F22E-49F0-93B4-592A584115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FDF2FDA-8F9C-45D0-A228-CFC26A38239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BA817F-195D-44B9-AEFA-A7F949A6F651}"/>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5" name="Footer Placeholder 4">
            <a:extLst>
              <a:ext uri="{FF2B5EF4-FFF2-40B4-BE49-F238E27FC236}">
                <a16:creationId xmlns:a16="http://schemas.microsoft.com/office/drawing/2014/main" id="{93233F80-A30D-4CBA-8D6A-85AB6AED7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548E32-DC44-4DB8-8482-F09D411D611E}"/>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310120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0A92DD-DE3E-4960-A29E-B9C0B54294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9F44BB-31AC-487F-AD3A-9D8AC2CB47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4FDE21-695F-4D69-85A3-F544847B12A5}"/>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5" name="Footer Placeholder 4">
            <a:extLst>
              <a:ext uri="{FF2B5EF4-FFF2-40B4-BE49-F238E27FC236}">
                <a16:creationId xmlns:a16="http://schemas.microsoft.com/office/drawing/2014/main" id="{852C254B-02C6-4A96-9332-F42CA8191B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4FBF34-43C9-41AA-8C3C-287ECA47FF40}"/>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289317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FBA20-F421-43BD-80C8-CA0602A9E8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9B827B-686C-4609-AAEB-B2BB4411AB9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B2C621-75F6-47BC-B88C-2251F3597BAD}"/>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5" name="Footer Placeholder 4">
            <a:extLst>
              <a:ext uri="{FF2B5EF4-FFF2-40B4-BE49-F238E27FC236}">
                <a16:creationId xmlns:a16="http://schemas.microsoft.com/office/drawing/2014/main" id="{DAEAB6B0-DA3D-4B5C-B4D7-489DBFF874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F23B90-18C4-4577-9D37-98F65210578B}"/>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197674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DD409-4803-424D-B3C8-875CC3E272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E3BD3C2-3D5C-4481-A29B-75D9D3A5CE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0BAD106-63F1-41B9-B472-22A0AFBD8A89}"/>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5" name="Footer Placeholder 4">
            <a:extLst>
              <a:ext uri="{FF2B5EF4-FFF2-40B4-BE49-F238E27FC236}">
                <a16:creationId xmlns:a16="http://schemas.microsoft.com/office/drawing/2014/main" id="{BD23C08C-8270-467A-98D0-65B7E46EDB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A709BD-4DBC-4CB9-B20F-F5B695320F42}"/>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1972197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EAFDB-AE61-427E-92DB-D0193B19B8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0E92AA-CFDD-4B7F-8C1D-6AEABB96DD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A3D89C-96F7-46EF-AFB1-33BFAE0FC9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417A2F8-C58B-4497-BCE1-589C89ECDECF}"/>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6" name="Footer Placeholder 5">
            <a:extLst>
              <a:ext uri="{FF2B5EF4-FFF2-40B4-BE49-F238E27FC236}">
                <a16:creationId xmlns:a16="http://schemas.microsoft.com/office/drawing/2014/main" id="{D0DD75D3-5CC8-45A9-8B5A-02783AD924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D3633E-AD3B-4EA0-9D74-7E9BD58EBFD7}"/>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1191155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9CF0B-F8FF-4F7B-89AE-E472C09F35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3BA1AD-B33A-42F4-95C3-99D556A795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DF2D49-9589-4482-99E5-80C3EC8AF9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9DBD06A-794C-4DCF-B947-26E2F1A6CB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97602A6-E311-4B3A-8C4B-FB2C2ABAD43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F99FE7-643C-44FF-A51D-56229C47B4D1}"/>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8" name="Footer Placeholder 7">
            <a:extLst>
              <a:ext uri="{FF2B5EF4-FFF2-40B4-BE49-F238E27FC236}">
                <a16:creationId xmlns:a16="http://schemas.microsoft.com/office/drawing/2014/main" id="{B45198AA-ADE4-4246-BAD7-E15FF99647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54357C-BC18-4136-9B97-489E47A13E56}"/>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2760564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C0BEC-8EB7-4A5D-A7E9-743D52BDE7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9714C5-CED7-42E7-80B7-307C06C41244}"/>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4" name="Footer Placeholder 3">
            <a:extLst>
              <a:ext uri="{FF2B5EF4-FFF2-40B4-BE49-F238E27FC236}">
                <a16:creationId xmlns:a16="http://schemas.microsoft.com/office/drawing/2014/main" id="{F0ED648A-F608-4320-9877-FCC88DABCC3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BDF583-EC91-4CFE-B543-0CC7960D734E}"/>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641178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CB6E16-EC4B-4185-84F6-D5B4B937222E}"/>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3" name="Footer Placeholder 2">
            <a:extLst>
              <a:ext uri="{FF2B5EF4-FFF2-40B4-BE49-F238E27FC236}">
                <a16:creationId xmlns:a16="http://schemas.microsoft.com/office/drawing/2014/main" id="{D917F0DD-2BDF-43FB-AA05-8AD09CB5AF6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6D71899-1DC9-4B6A-98A3-7FC5ECA76E8C}"/>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1567262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C011F-9B87-4469-BE78-8395CB038A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A4BA1DB-04BA-4075-8C25-7DFD588D14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5EDDFB-D9C9-483F-B159-2C0490B5FE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6C0E64-6C13-4C01-85CB-EC1CF06C9A5D}"/>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6" name="Footer Placeholder 5">
            <a:extLst>
              <a:ext uri="{FF2B5EF4-FFF2-40B4-BE49-F238E27FC236}">
                <a16:creationId xmlns:a16="http://schemas.microsoft.com/office/drawing/2014/main" id="{698986B9-EF08-413C-9685-207744CC02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AE90CD-B54D-4068-8354-6075E3917211}"/>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8835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ADD731-7D81-43A5-9A17-DDAC86532D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72C58C9-B4A7-4478-9E36-C323E25FDA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8C25E4E-B22D-4FBC-AAE8-664BA514AC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BD7A8D-D5C1-4117-96C7-3B922400785A}"/>
              </a:ext>
            </a:extLst>
          </p:cNvPr>
          <p:cNvSpPr>
            <a:spLocks noGrp="1"/>
          </p:cNvSpPr>
          <p:nvPr>
            <p:ph type="dt" sz="half" idx="10"/>
          </p:nvPr>
        </p:nvSpPr>
        <p:spPr/>
        <p:txBody>
          <a:bodyPr/>
          <a:lstStyle/>
          <a:p>
            <a:fld id="{2BA179DC-9670-4950-960B-C11B61D77B51}" type="datetimeFigureOut">
              <a:rPr lang="en-US" smtClean="0"/>
              <a:t>12/15/2022</a:t>
            </a:fld>
            <a:endParaRPr lang="en-US"/>
          </a:p>
        </p:txBody>
      </p:sp>
      <p:sp>
        <p:nvSpPr>
          <p:cNvPr id="6" name="Footer Placeholder 5">
            <a:extLst>
              <a:ext uri="{FF2B5EF4-FFF2-40B4-BE49-F238E27FC236}">
                <a16:creationId xmlns:a16="http://schemas.microsoft.com/office/drawing/2014/main" id="{80FA7EF6-3430-4E32-8543-5C2DA6FF59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4814ED-7D8E-4925-B7C3-F7828B640881}"/>
              </a:ext>
            </a:extLst>
          </p:cNvPr>
          <p:cNvSpPr>
            <a:spLocks noGrp="1"/>
          </p:cNvSpPr>
          <p:nvPr>
            <p:ph type="sldNum" sz="quarter" idx="12"/>
          </p:nvPr>
        </p:nvSpPr>
        <p:spPr/>
        <p:txBody>
          <a:bodyPr/>
          <a:lstStyle/>
          <a:p>
            <a:fld id="{098A2CA9-077A-4766-ACFA-29C077820EB5}" type="slidenum">
              <a:rPr lang="en-US" smtClean="0"/>
              <a:t>‹#›</a:t>
            </a:fld>
            <a:endParaRPr lang="en-US"/>
          </a:p>
        </p:txBody>
      </p:sp>
    </p:spTree>
    <p:extLst>
      <p:ext uri="{BB962C8B-B14F-4D97-AF65-F5344CB8AC3E}">
        <p14:creationId xmlns:p14="http://schemas.microsoft.com/office/powerpoint/2010/main" val="36413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79D40A-9C30-45F0-A972-A62BB3166D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C8947D5-7532-477F-B751-2530AF4CA2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0CE57-1BC4-42BE-9931-FB034A4BE4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179DC-9670-4950-960B-C11B61D77B51}" type="datetimeFigureOut">
              <a:rPr lang="en-US" smtClean="0"/>
              <a:t>12/15/2022</a:t>
            </a:fld>
            <a:endParaRPr lang="en-US"/>
          </a:p>
        </p:txBody>
      </p:sp>
      <p:sp>
        <p:nvSpPr>
          <p:cNvPr id="5" name="Footer Placeholder 4">
            <a:extLst>
              <a:ext uri="{FF2B5EF4-FFF2-40B4-BE49-F238E27FC236}">
                <a16:creationId xmlns:a16="http://schemas.microsoft.com/office/drawing/2014/main" id="{712E18C7-FDAF-495C-9154-36D833A490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F09F598-0B23-476D-B66E-751116AA6B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A2CA9-077A-4766-ACFA-29C077820EB5}" type="slidenum">
              <a:rPr lang="en-US" smtClean="0"/>
              <a:t>‹#›</a:t>
            </a:fld>
            <a:endParaRPr lang="en-US"/>
          </a:p>
        </p:txBody>
      </p:sp>
    </p:spTree>
    <p:extLst>
      <p:ext uri="{BB962C8B-B14F-4D97-AF65-F5344CB8AC3E}">
        <p14:creationId xmlns:p14="http://schemas.microsoft.com/office/powerpoint/2010/main" val="3738317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16D69C4D-C455-472C-8B5B-03EDA7735CE3}"/>
              </a:ext>
            </a:extLst>
          </p:cNvPr>
          <p:cNvPicPr>
            <a:picLocks noChangeAspect="1"/>
          </p:cNvPicPr>
          <p:nvPr/>
        </p:nvPicPr>
        <p:blipFill>
          <a:blip r:embed="rId2"/>
          <a:stretch>
            <a:fillRect/>
          </a:stretch>
        </p:blipFill>
        <p:spPr>
          <a:xfrm>
            <a:off x="1614196" y="0"/>
            <a:ext cx="8285584" cy="6652727"/>
          </a:xfrm>
          <a:prstGeom prst="rect">
            <a:avLst/>
          </a:prstGeom>
        </p:spPr>
      </p:pic>
    </p:spTree>
    <p:extLst>
      <p:ext uri="{BB962C8B-B14F-4D97-AF65-F5344CB8AC3E}">
        <p14:creationId xmlns:p14="http://schemas.microsoft.com/office/powerpoint/2010/main" val="3786069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8" name="Isosceles Triangle 17">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EB5512BE-00FB-40F1-BA25-ACD6D55D1285}"/>
              </a:ext>
            </a:extLst>
          </p:cNvPr>
          <p:cNvPicPr>
            <a:picLocks noChangeAspect="1"/>
          </p:cNvPicPr>
          <p:nvPr/>
        </p:nvPicPr>
        <p:blipFill>
          <a:blip r:embed="rId2"/>
          <a:stretch>
            <a:fillRect/>
          </a:stretch>
        </p:blipFill>
        <p:spPr>
          <a:xfrm>
            <a:off x="2657071" y="643467"/>
            <a:ext cx="6877857" cy="5571065"/>
          </a:xfrm>
          <a:prstGeom prst="rect">
            <a:avLst/>
          </a:prstGeom>
          <a:ln>
            <a:noFill/>
          </a:ln>
        </p:spPr>
      </p:pic>
      <p:sp>
        <p:nvSpPr>
          <p:cNvPr id="20" name="Isosceles Triangle 19">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0404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2384209-CB15-4CDF-9D31-C44FD9A3F2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2666617" y="-2666188"/>
            <a:ext cx="6858000" cy="12191233"/>
          </a:xfrm>
          <a:prstGeom prst="rect">
            <a:avLst/>
          </a:prstGeom>
          <a:gradFill>
            <a:gsLst>
              <a:gs pos="8000">
                <a:schemeClr val="accent1"/>
              </a:gs>
              <a:gs pos="100000">
                <a:schemeClr val="accent1">
                  <a:lumMod val="5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633B3B5-CC90-43F0-8714-D31D1F3F02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311" y="0"/>
            <a:ext cx="9070846" cy="6857572"/>
          </a:xfrm>
          <a:prstGeom prst="rect">
            <a:avLst/>
          </a:prstGeom>
          <a:gradFill>
            <a:gsLst>
              <a:gs pos="8000">
                <a:srgbClr val="000000">
                  <a:alpha val="52000"/>
                </a:srgbClr>
              </a:gs>
              <a:gs pos="100000">
                <a:schemeClr val="accent1"/>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3649491" y="-1685840"/>
            <a:ext cx="4894564" cy="12193546"/>
          </a:xfrm>
          <a:prstGeom prst="rect">
            <a:avLst/>
          </a:prstGeom>
          <a:gradFill>
            <a:gsLst>
              <a:gs pos="0">
                <a:schemeClr val="accent5">
                  <a:lumMod val="60000"/>
                  <a:lumOff val="40000"/>
                  <a:alpha val="0"/>
                </a:schemeClr>
              </a:gs>
              <a:gs pos="100000">
                <a:srgbClr val="000000">
                  <a:alpha val="46000"/>
                </a:srgb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70AC5563-886F-4CEA-843C-3BE9EBF78CD5}"/>
              </a:ext>
            </a:extLst>
          </p:cNvPr>
          <p:cNvPicPr>
            <a:picLocks noChangeAspect="1"/>
          </p:cNvPicPr>
          <p:nvPr/>
        </p:nvPicPr>
        <p:blipFill rotWithShape="1">
          <a:blip r:embed="rId2"/>
          <a:srcRect r="5128"/>
          <a:stretch/>
        </p:blipFill>
        <p:spPr>
          <a:xfrm>
            <a:off x="457200" y="457200"/>
            <a:ext cx="11277600" cy="5943600"/>
          </a:xfrm>
          <a:prstGeom prst="rect">
            <a:avLst/>
          </a:prstGeom>
        </p:spPr>
      </p:pic>
    </p:spTree>
    <p:extLst>
      <p:ext uri="{BB962C8B-B14F-4D97-AF65-F5344CB8AC3E}">
        <p14:creationId xmlns:p14="http://schemas.microsoft.com/office/powerpoint/2010/main" val="1351012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3" name="Picture 2">
            <a:extLst>
              <a:ext uri="{FF2B5EF4-FFF2-40B4-BE49-F238E27FC236}">
                <a16:creationId xmlns:a16="http://schemas.microsoft.com/office/drawing/2014/main" id="{37D881DC-B958-43DA-9270-ED8D867F4FCB}"/>
              </a:ext>
            </a:extLst>
          </p:cNvPr>
          <p:cNvPicPr>
            <a:picLocks noChangeAspect="1"/>
          </p:cNvPicPr>
          <p:nvPr/>
        </p:nvPicPr>
        <p:blipFill rotWithShape="1">
          <a:blip r:embed="rId2"/>
          <a:srcRect b="3452"/>
          <a:stretch/>
        </p:blipFill>
        <p:spPr>
          <a:xfrm>
            <a:off x="20" y="1282"/>
            <a:ext cx="12191980" cy="6856718"/>
          </a:xfrm>
          <a:prstGeom prst="rect">
            <a:avLst/>
          </a:prstGeom>
        </p:spPr>
      </p:pic>
    </p:spTree>
    <p:extLst>
      <p:ext uri="{BB962C8B-B14F-4D97-AF65-F5344CB8AC3E}">
        <p14:creationId xmlns:p14="http://schemas.microsoft.com/office/powerpoint/2010/main" val="2241617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08242-8A8E-4315-8BC1-3193C4822EA8}"/>
              </a:ext>
            </a:extLst>
          </p:cNvPr>
          <p:cNvSpPr>
            <a:spLocks noGrp="1"/>
          </p:cNvSpPr>
          <p:nvPr>
            <p:ph type="title"/>
          </p:nvPr>
        </p:nvSpPr>
        <p:spPr>
          <a:xfrm>
            <a:off x="831850" y="674704"/>
            <a:ext cx="10515600" cy="1500325"/>
          </a:xfrm>
        </p:spPr>
        <p:txBody>
          <a:bodyPr>
            <a:normAutofit/>
          </a:bodyPr>
          <a:lstStyle/>
          <a:p>
            <a:pPr algn="ctr"/>
            <a:r>
              <a:rPr lang="en-US" sz="8800" dirty="0">
                <a:solidFill>
                  <a:schemeClr val="accent6">
                    <a:lumMod val="75000"/>
                  </a:schemeClr>
                </a:solidFill>
                <a:latin typeface="72 Black" panose="020B0A04030603020204" pitchFamily="34" charset="0"/>
                <a:cs typeface="72 Black" panose="020B0A04030603020204" pitchFamily="34" charset="0"/>
              </a:rPr>
              <a:t>QUESTIONS?</a:t>
            </a:r>
          </a:p>
        </p:txBody>
      </p:sp>
      <p:sp>
        <p:nvSpPr>
          <p:cNvPr id="3" name="Text Placeholder 2">
            <a:extLst>
              <a:ext uri="{FF2B5EF4-FFF2-40B4-BE49-F238E27FC236}">
                <a16:creationId xmlns:a16="http://schemas.microsoft.com/office/drawing/2014/main" id="{A787F3EE-D6B4-4C0C-B138-12CD81E75263}"/>
              </a:ext>
            </a:extLst>
          </p:cNvPr>
          <p:cNvSpPr>
            <a:spLocks noGrp="1"/>
          </p:cNvSpPr>
          <p:nvPr>
            <p:ph type="body" idx="1"/>
          </p:nvPr>
        </p:nvSpPr>
        <p:spPr>
          <a:xfrm>
            <a:off x="831850" y="2361461"/>
            <a:ext cx="10515600" cy="2786802"/>
          </a:xfrm>
        </p:spPr>
        <p:txBody>
          <a:bodyPr>
            <a:noAutofit/>
          </a:bodyPr>
          <a:lstStyle/>
          <a:p>
            <a:r>
              <a:rPr lang="en-US" sz="2800" b="1" dirty="0">
                <a:solidFill>
                  <a:schemeClr val="accent6">
                    <a:lumMod val="75000"/>
                  </a:schemeClr>
                </a:solidFill>
              </a:rPr>
              <a:t>PEMA Administrative Team is always available to assist you with any questions.</a:t>
            </a:r>
          </a:p>
          <a:p>
            <a:pPr marL="1714500" lvl="3" indent="-342900">
              <a:buFont typeface="Arial" panose="020B0604020202020204" pitchFamily="34" charset="0"/>
              <a:buChar char="•"/>
            </a:pPr>
            <a:r>
              <a:rPr lang="en-US" sz="2800" b="1" dirty="0">
                <a:solidFill>
                  <a:schemeClr val="accent6">
                    <a:lumMod val="75000"/>
                  </a:schemeClr>
                </a:solidFill>
              </a:rPr>
              <a:t>PHONE</a:t>
            </a:r>
          </a:p>
          <a:p>
            <a:pPr marL="1714500" lvl="3" indent="-342900">
              <a:buFont typeface="Arial" panose="020B0604020202020204" pitchFamily="34" charset="0"/>
              <a:buChar char="•"/>
            </a:pPr>
            <a:r>
              <a:rPr lang="en-US" sz="2800" b="1" dirty="0">
                <a:solidFill>
                  <a:schemeClr val="accent6">
                    <a:lumMod val="75000"/>
                  </a:schemeClr>
                </a:solidFill>
              </a:rPr>
              <a:t>E-MAIL</a:t>
            </a:r>
          </a:p>
          <a:p>
            <a:pPr marL="1714500" lvl="3" indent="-342900">
              <a:buFont typeface="Arial" panose="020B0604020202020204" pitchFamily="34" charset="0"/>
              <a:buChar char="•"/>
            </a:pPr>
            <a:r>
              <a:rPr lang="en-US" sz="2800" b="1" dirty="0">
                <a:solidFill>
                  <a:schemeClr val="accent6">
                    <a:lumMod val="75000"/>
                  </a:schemeClr>
                </a:solidFill>
              </a:rPr>
              <a:t>TEAMS MEETINGS</a:t>
            </a:r>
          </a:p>
          <a:p>
            <a:pPr marL="1714500" lvl="3" indent="-342900">
              <a:buFont typeface="Arial" panose="020B0604020202020204" pitchFamily="34" charset="0"/>
              <a:buChar char="•"/>
            </a:pPr>
            <a:r>
              <a:rPr lang="en-US" sz="2800" b="1" dirty="0">
                <a:solidFill>
                  <a:schemeClr val="accent6">
                    <a:lumMod val="75000"/>
                  </a:schemeClr>
                </a:solidFill>
              </a:rPr>
              <a:t>SITE VISITS</a:t>
            </a:r>
          </a:p>
          <a:p>
            <a:pPr marL="1714500" lvl="3" indent="-342900">
              <a:buFont typeface="Arial" panose="020B0604020202020204" pitchFamily="34" charset="0"/>
              <a:buChar char="•"/>
            </a:pPr>
            <a:endParaRPr lang="en-US" sz="2800" b="1" dirty="0">
              <a:solidFill>
                <a:schemeClr val="accent6">
                  <a:lumMod val="75000"/>
                </a:schemeClr>
              </a:solidFill>
            </a:endParaRPr>
          </a:p>
          <a:p>
            <a:pPr lvl="3" algn="ctr"/>
            <a:r>
              <a:rPr lang="en-US" sz="3600" b="1" dirty="0">
                <a:solidFill>
                  <a:schemeClr val="accent6">
                    <a:lumMod val="75000"/>
                  </a:schemeClr>
                </a:solidFill>
              </a:rPr>
              <a:t>THANK YOU FOR ALL THAT YOU DO!</a:t>
            </a:r>
          </a:p>
        </p:txBody>
      </p:sp>
    </p:spTree>
    <p:extLst>
      <p:ext uri="{BB962C8B-B14F-4D97-AF65-F5344CB8AC3E}">
        <p14:creationId xmlns:p14="http://schemas.microsoft.com/office/powerpoint/2010/main" val="2129038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33CD251C-A887-4D2F-925B-FC0971985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B19D093C-27FB-4032-B282-42C4563F2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94548"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3">
            <a:extLst>
              <a:ext uri="{FF2B5EF4-FFF2-40B4-BE49-F238E27FC236}">
                <a16:creationId xmlns:a16="http://schemas.microsoft.com/office/drawing/2014/main" id="{35EE815E-1BD3-4777-B652-6D98825BF66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67290" y="681628"/>
            <a:ext cx="1128382" cy="847206"/>
            <a:chOff x="668003" y="1684057"/>
            <a:chExt cx="1128382" cy="847206"/>
          </a:xfrm>
        </p:grpSpPr>
        <p:sp>
          <p:nvSpPr>
            <p:cNvPr id="15" name="Freeform 5">
              <a:extLst>
                <a:ext uri="{FF2B5EF4-FFF2-40B4-BE49-F238E27FC236}">
                  <a16:creationId xmlns:a16="http://schemas.microsoft.com/office/drawing/2014/main" id="{E6692982-4A7D-4392-87CD-F0CD4B027DD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68003" y="1935883"/>
              <a:ext cx="675351" cy="595380"/>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6" name="Freeform 5">
              <a:extLst>
                <a:ext uri="{FF2B5EF4-FFF2-40B4-BE49-F238E27FC236}">
                  <a16:creationId xmlns:a16="http://schemas.microsoft.com/office/drawing/2014/main" id="{196485F7-F277-4123-AC53-98EA4C85877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245893" y="1684057"/>
              <a:ext cx="550492" cy="485306"/>
            </a:xfrm>
            <a:custGeom>
              <a:avLst/>
              <a:gdLst>
                <a:gd name="T0" fmla="*/ 225 w 785"/>
                <a:gd name="T1" fmla="*/ 692 h 692"/>
                <a:gd name="T2" fmla="*/ 177 w 785"/>
                <a:gd name="T3" fmla="*/ 665 h 692"/>
                <a:gd name="T4" fmla="*/ 9 w 785"/>
                <a:gd name="T5" fmla="*/ 374 h 692"/>
                <a:gd name="T6" fmla="*/ 9 w 785"/>
                <a:gd name="T7" fmla="*/ 318 h 692"/>
                <a:gd name="T8" fmla="*/ 177 w 785"/>
                <a:gd name="T9" fmla="*/ 27 h 692"/>
                <a:gd name="T10" fmla="*/ 225 w 785"/>
                <a:gd name="T11" fmla="*/ 0 h 692"/>
                <a:gd name="T12" fmla="*/ 561 w 785"/>
                <a:gd name="T13" fmla="*/ 0 h 692"/>
                <a:gd name="T14" fmla="*/ 609 w 785"/>
                <a:gd name="T15" fmla="*/ 27 h 692"/>
                <a:gd name="T16" fmla="*/ 777 w 785"/>
                <a:gd name="T17" fmla="*/ 318 h 692"/>
                <a:gd name="T18" fmla="*/ 777 w 785"/>
                <a:gd name="T19" fmla="*/ 374 h 692"/>
                <a:gd name="T20" fmla="*/ 609 w 785"/>
                <a:gd name="T21" fmla="*/ 665 h 692"/>
                <a:gd name="T22" fmla="*/ 561 w 785"/>
                <a:gd name="T23" fmla="*/ 692 h 692"/>
                <a:gd name="T24" fmla="*/ 225 w 785"/>
                <a:gd name="T25" fmla="*/ 692 h 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5" h="692">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w="28575" cmpd="sng">
              <a:solidFill>
                <a:schemeClr val="bg1"/>
              </a:solidFill>
            </a:ln>
          </p:spPr>
          <p:txBody>
            <a:bodyPr vert="horz" wrap="square" lIns="91440" tIns="45720" rIns="91440" bIns="45720" numCol="1" anchor="t" anchorCtr="0" compatLnSpc="1">
              <a:prstTxWarp prst="textNoShape">
                <a:avLst/>
              </a:prstTxWarp>
            </a:bodyPr>
            <a:lstStyle/>
            <a:p>
              <a:endParaRPr lang="en-US"/>
            </a:p>
          </p:txBody>
        </p:sp>
      </p:grpSp>
      <p:sp>
        <p:nvSpPr>
          <p:cNvPr id="2" name="Title 1">
            <a:extLst>
              <a:ext uri="{FF2B5EF4-FFF2-40B4-BE49-F238E27FC236}">
                <a16:creationId xmlns:a16="http://schemas.microsoft.com/office/drawing/2014/main" id="{28CABF34-5684-4FFF-988B-0B470D46D7A3}"/>
              </a:ext>
            </a:extLst>
          </p:cNvPr>
          <p:cNvSpPr>
            <a:spLocks noGrp="1"/>
          </p:cNvSpPr>
          <p:nvPr>
            <p:ph type="title"/>
          </p:nvPr>
        </p:nvSpPr>
        <p:spPr>
          <a:xfrm>
            <a:off x="767290" y="1166932"/>
            <a:ext cx="3582073" cy="4279709"/>
          </a:xfrm>
        </p:spPr>
        <p:txBody>
          <a:bodyPr vert="horz" lIns="91440" tIns="45720" rIns="91440" bIns="45720" rtlCol="0" anchor="ctr">
            <a:normAutofit/>
          </a:bodyPr>
          <a:lstStyle/>
          <a:p>
            <a:r>
              <a:rPr lang="en-US" sz="4100" b="1" kern="1200">
                <a:solidFill>
                  <a:schemeClr val="bg1"/>
                </a:solidFill>
                <a:latin typeface="+mj-lt"/>
                <a:ea typeface="+mj-ea"/>
                <a:cs typeface="+mj-cs"/>
              </a:rPr>
              <a:t>COMPLIANCE WITH 911 FUNDING REQUIREMENTS</a:t>
            </a:r>
          </a:p>
        </p:txBody>
      </p:sp>
      <p:sp>
        <p:nvSpPr>
          <p:cNvPr id="5" name="TextBox 4">
            <a:extLst>
              <a:ext uri="{FF2B5EF4-FFF2-40B4-BE49-F238E27FC236}">
                <a16:creationId xmlns:a16="http://schemas.microsoft.com/office/drawing/2014/main" id="{C61C11FB-D216-44B3-AA8E-4D4376993EE4}"/>
              </a:ext>
            </a:extLst>
          </p:cNvPr>
          <p:cNvSpPr txBox="1"/>
          <p:nvPr/>
        </p:nvSpPr>
        <p:spPr>
          <a:xfrm>
            <a:off x="5573864" y="1166933"/>
            <a:ext cx="5716988" cy="4279709"/>
          </a:xfrm>
          <a:prstGeom prst="rect">
            <a:avLst/>
          </a:prstGeom>
        </p:spPr>
        <p:txBody>
          <a:bodyPr vert="horz" lIns="91440" tIns="45720" rIns="91440" bIns="45720" rtlCol="0" anchor="ctr">
            <a:normAutofit/>
          </a:bodyPr>
          <a:lstStyle/>
          <a:p>
            <a:pPr marL="0" marR="0" indent="-228600">
              <a:lnSpc>
                <a:spcPct val="90000"/>
              </a:lnSpc>
              <a:spcBef>
                <a:spcPts val="0"/>
              </a:spcBef>
              <a:spcAft>
                <a:spcPts val="0"/>
              </a:spcAft>
              <a:buFont typeface="Arial" panose="020B0604020202020204" pitchFamily="34" charset="0"/>
              <a:buChar char="•"/>
            </a:pPr>
            <a:r>
              <a:rPr lang="en-US" sz="1300" i="1">
                <a:effectLst/>
              </a:rPr>
              <a:t>To meet this legislative requirement, PEMA may implement the following process to compel a PSAP to establish compliance with payment, eligibility and reporting requirements</a:t>
            </a:r>
            <a:r>
              <a:rPr lang="en-US" sz="1300">
                <a:effectLst/>
              </a:rPr>
              <a:t>:</a:t>
            </a:r>
          </a:p>
          <a:p>
            <a:pPr marL="0" marR="0" indent="-228600">
              <a:lnSpc>
                <a:spcPct val="90000"/>
              </a:lnSpc>
              <a:spcBef>
                <a:spcPts val="0"/>
              </a:spcBef>
              <a:spcAft>
                <a:spcPts val="0"/>
              </a:spcAft>
              <a:buFont typeface="Arial" panose="020B0604020202020204" pitchFamily="34" charset="0"/>
              <a:buChar char="•"/>
            </a:pPr>
            <a:endParaRPr lang="en-US" sz="1300">
              <a:effectLst/>
            </a:endParaRPr>
          </a:p>
          <a:p>
            <a:pPr marL="342900" marR="0" lvl="0" indent="-228600">
              <a:lnSpc>
                <a:spcPct val="90000"/>
              </a:lnSpc>
              <a:spcBef>
                <a:spcPts val="0"/>
              </a:spcBef>
              <a:spcAft>
                <a:spcPts val="0"/>
              </a:spcAft>
              <a:buFont typeface="Arial" panose="020B0604020202020204" pitchFamily="34" charset="0"/>
              <a:buChar char="•"/>
            </a:pPr>
            <a:r>
              <a:rPr lang="en-US" sz="1300" b="1">
                <a:effectLst/>
              </a:rPr>
              <a:t>Notification of noncompliance:</a:t>
            </a:r>
            <a:r>
              <a:rPr lang="en-US" sz="1300">
                <a:effectLst/>
              </a:rPr>
              <a:t> PEMA will send this notice to the PSAP. The PSAP is required to provide a written response that explains the actions to be taken to establish compliance.</a:t>
            </a:r>
          </a:p>
          <a:p>
            <a:pPr marL="342900" marR="0" lvl="0" indent="-228600">
              <a:lnSpc>
                <a:spcPct val="90000"/>
              </a:lnSpc>
              <a:spcBef>
                <a:spcPts val="0"/>
              </a:spcBef>
              <a:spcAft>
                <a:spcPts val="0"/>
              </a:spcAft>
              <a:buFont typeface="Arial" panose="020B0604020202020204" pitchFamily="34" charset="0"/>
              <a:buChar char="•"/>
            </a:pPr>
            <a:endParaRPr lang="en-US" sz="1300">
              <a:effectLst/>
            </a:endParaRPr>
          </a:p>
          <a:p>
            <a:pPr marL="342900" marR="0" lvl="0" indent="-228600">
              <a:lnSpc>
                <a:spcPct val="90000"/>
              </a:lnSpc>
              <a:spcBef>
                <a:spcPts val="0"/>
              </a:spcBef>
              <a:spcAft>
                <a:spcPts val="0"/>
              </a:spcAft>
              <a:buFont typeface="Arial" panose="020B0604020202020204" pitchFamily="34" charset="0"/>
              <a:buChar char="•"/>
            </a:pPr>
            <a:r>
              <a:rPr lang="en-US" sz="1300" b="1">
                <a:effectLst/>
              </a:rPr>
              <a:t>For continued noncompliance or failure to complete Step 1:</a:t>
            </a:r>
            <a:r>
              <a:rPr lang="en-US" sz="1300">
                <a:effectLst/>
              </a:rPr>
              <a:t> PEMA will send a second notice to the PSAP and elected officials. The PSAP is required to provide a written response that explains the actions to be taken to establish compliance.</a:t>
            </a:r>
          </a:p>
          <a:p>
            <a:pPr marL="342900" marR="0" lvl="0" indent="-228600">
              <a:lnSpc>
                <a:spcPct val="90000"/>
              </a:lnSpc>
              <a:spcBef>
                <a:spcPts val="0"/>
              </a:spcBef>
              <a:spcAft>
                <a:spcPts val="0"/>
              </a:spcAft>
              <a:buFont typeface="Arial" panose="020B0604020202020204" pitchFamily="34" charset="0"/>
              <a:buChar char="•"/>
            </a:pPr>
            <a:endParaRPr lang="en-US" sz="1300">
              <a:effectLst/>
            </a:endParaRPr>
          </a:p>
          <a:p>
            <a:pPr marL="342900" marR="0" lvl="0" indent="-228600">
              <a:lnSpc>
                <a:spcPct val="90000"/>
              </a:lnSpc>
              <a:spcBef>
                <a:spcPts val="0"/>
              </a:spcBef>
              <a:spcAft>
                <a:spcPts val="0"/>
              </a:spcAft>
              <a:buFont typeface="Arial" panose="020B0604020202020204" pitchFamily="34" charset="0"/>
              <a:buChar char="•"/>
            </a:pPr>
            <a:r>
              <a:rPr lang="en-US" sz="1300" b="1">
                <a:effectLst/>
              </a:rPr>
              <a:t>For continued noncompliance or failure to complete Step 2:</a:t>
            </a:r>
            <a:r>
              <a:rPr lang="en-US" sz="1300">
                <a:effectLst/>
              </a:rPr>
              <a:t> The PSAP will be ineligible to apply for, or be included in, new statewide interconnectivity funding grants.</a:t>
            </a:r>
          </a:p>
          <a:p>
            <a:pPr marL="342900" marR="0" lvl="0" indent="-228600">
              <a:lnSpc>
                <a:spcPct val="90000"/>
              </a:lnSpc>
              <a:spcBef>
                <a:spcPts val="0"/>
              </a:spcBef>
              <a:spcAft>
                <a:spcPts val="0"/>
              </a:spcAft>
              <a:buFont typeface="Arial" panose="020B0604020202020204" pitchFamily="34" charset="0"/>
              <a:buChar char="•"/>
            </a:pPr>
            <a:endParaRPr lang="en-US" sz="1300">
              <a:effectLst/>
            </a:endParaRPr>
          </a:p>
          <a:p>
            <a:pPr marL="342900" marR="0" lvl="0" indent="-228600">
              <a:lnSpc>
                <a:spcPct val="90000"/>
              </a:lnSpc>
              <a:spcBef>
                <a:spcPts val="0"/>
              </a:spcBef>
              <a:spcAft>
                <a:spcPts val="0"/>
              </a:spcAft>
              <a:buFont typeface="Arial" panose="020B0604020202020204" pitchFamily="34" charset="0"/>
              <a:buChar char="•"/>
            </a:pPr>
            <a:r>
              <a:rPr lang="en-US" sz="1300" b="1">
                <a:effectLst/>
              </a:rPr>
              <a:t>For continued noncompliance after Step 3:</a:t>
            </a:r>
            <a:r>
              <a:rPr lang="en-US" sz="1300">
                <a:effectLst/>
              </a:rPr>
              <a:t> The PSAP will be ineligible to apply for, or be included in, new statewide interconnectivity grants or receive payments from existing grants.</a:t>
            </a:r>
          </a:p>
          <a:p>
            <a:pPr marL="342900" marR="0" lvl="0" indent="-228600">
              <a:lnSpc>
                <a:spcPct val="90000"/>
              </a:lnSpc>
              <a:spcBef>
                <a:spcPts val="0"/>
              </a:spcBef>
              <a:spcAft>
                <a:spcPts val="0"/>
              </a:spcAft>
              <a:buFont typeface="Arial" panose="020B0604020202020204" pitchFamily="34" charset="0"/>
              <a:buChar char="•"/>
            </a:pPr>
            <a:endParaRPr lang="en-US" sz="1300">
              <a:effectLst/>
            </a:endParaRPr>
          </a:p>
          <a:p>
            <a:pPr marL="342900" marR="0" lvl="0" indent="-228600">
              <a:lnSpc>
                <a:spcPct val="90000"/>
              </a:lnSpc>
              <a:spcBef>
                <a:spcPts val="0"/>
              </a:spcBef>
              <a:spcAft>
                <a:spcPts val="800"/>
              </a:spcAft>
              <a:buFont typeface="Arial" panose="020B0604020202020204" pitchFamily="34" charset="0"/>
              <a:buChar char="•"/>
            </a:pPr>
            <a:r>
              <a:rPr lang="en-US" sz="1300" b="1">
                <a:effectLst/>
              </a:rPr>
              <a:t>For continued noncompliance after Step 4:</a:t>
            </a:r>
            <a:r>
              <a:rPr lang="en-US" sz="1300">
                <a:effectLst/>
              </a:rPr>
              <a:t> The PSAP will not receive disbursements from the 911 Fund in accordance with § 5306.1. (c) (2).</a:t>
            </a:r>
          </a:p>
        </p:txBody>
      </p:sp>
    </p:spTree>
    <p:extLst>
      <p:ext uri="{BB962C8B-B14F-4D97-AF65-F5344CB8AC3E}">
        <p14:creationId xmlns:p14="http://schemas.microsoft.com/office/powerpoint/2010/main" val="1920632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A6B319F-86FE-4754-878E-06F0804D88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32385" cy="6858000"/>
          </a:xfrm>
          <a:prstGeom prst="rect">
            <a:avLst/>
          </a:prstGeom>
          <a:solidFill>
            <a:schemeClr val="accent5">
              <a:alpha val="70000"/>
            </a:schemeClr>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8" name="Rectangle 17">
            <a:extLst>
              <a:ext uri="{FF2B5EF4-FFF2-40B4-BE49-F238E27FC236}">
                <a16:creationId xmlns:a16="http://schemas.microsoft.com/office/drawing/2014/main" id="{DCF7D1B5-3477-499F-ACC5-2C8B07F4E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385" y="0"/>
            <a:ext cx="3218914" cy="6858000"/>
          </a:xfrm>
          <a:prstGeom prst="rect">
            <a:avLst/>
          </a:prstGeom>
          <a:solidFill>
            <a:schemeClr val="accent5">
              <a:lumMod val="75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E193264-05A1-4B16-A51C-7AFB050BE9E0}"/>
              </a:ext>
            </a:extLst>
          </p:cNvPr>
          <p:cNvSpPr>
            <a:spLocks noGrp="1"/>
          </p:cNvSpPr>
          <p:nvPr>
            <p:ph type="title"/>
          </p:nvPr>
        </p:nvSpPr>
        <p:spPr>
          <a:xfrm>
            <a:off x="992206" y="1608667"/>
            <a:ext cx="2823275" cy="4501127"/>
          </a:xfrm>
        </p:spPr>
        <p:txBody>
          <a:bodyPr anchor="t">
            <a:normAutofit/>
          </a:bodyPr>
          <a:lstStyle/>
          <a:p>
            <a:pPr algn="ctr"/>
            <a:r>
              <a:rPr lang="en-US" sz="3200" b="1" dirty="0">
                <a:solidFill>
                  <a:srgbClr val="FFFFFF"/>
                </a:solidFill>
                <a:effectLst/>
                <a:latin typeface="Calibri" panose="020F0502020204030204" pitchFamily="34" charset="0"/>
                <a:ea typeface="Calibri" panose="020F0502020204030204" pitchFamily="34" charset="0"/>
              </a:rPr>
              <a:t>Formula-Based Funding (83%)</a:t>
            </a:r>
            <a:br>
              <a:rPr lang="en-US" sz="3200" b="1" dirty="0">
                <a:solidFill>
                  <a:srgbClr val="FFFFFF"/>
                </a:solidFill>
                <a:effectLst/>
                <a:latin typeface="Calibri" panose="020F0502020204030204" pitchFamily="34" charset="0"/>
                <a:ea typeface="Calibri" panose="020F0502020204030204" pitchFamily="34" charset="0"/>
              </a:rPr>
            </a:br>
            <a:br>
              <a:rPr lang="en-US" sz="3200" b="1" dirty="0">
                <a:solidFill>
                  <a:srgbClr val="FFFFFF"/>
                </a:solidFill>
                <a:latin typeface="Calibri" panose="020F0502020204030204" pitchFamily="34" charset="0"/>
                <a:ea typeface="Calibri" panose="020F0502020204030204" pitchFamily="34" charset="0"/>
              </a:rPr>
            </a:br>
            <a:r>
              <a:rPr lang="en-US" sz="3200" b="1" dirty="0">
                <a:solidFill>
                  <a:srgbClr val="FFFFFF"/>
                </a:solidFill>
                <a:effectLst/>
                <a:latin typeface="Calibri" panose="020F0502020204030204" pitchFamily="34" charset="0"/>
                <a:ea typeface="Calibri" panose="020F0502020204030204" pitchFamily="34" charset="0"/>
              </a:rPr>
              <a:t>2023           Overview</a:t>
            </a:r>
            <a:endParaRPr lang="en-US" sz="3200" dirty="0">
              <a:solidFill>
                <a:srgbClr val="FFFFFF"/>
              </a:solidFill>
            </a:endParaRPr>
          </a:p>
        </p:txBody>
      </p:sp>
      <p:sp>
        <p:nvSpPr>
          <p:cNvPr id="3" name="Content Placeholder 2">
            <a:extLst>
              <a:ext uri="{FF2B5EF4-FFF2-40B4-BE49-F238E27FC236}">
                <a16:creationId xmlns:a16="http://schemas.microsoft.com/office/drawing/2014/main" id="{21FAA018-2577-43E9-84DD-885D2A82F018}"/>
              </a:ext>
            </a:extLst>
          </p:cNvPr>
          <p:cNvSpPr>
            <a:spLocks noGrp="1"/>
          </p:cNvSpPr>
          <p:nvPr>
            <p:ph sz="half" idx="1"/>
          </p:nvPr>
        </p:nvSpPr>
        <p:spPr>
          <a:xfrm>
            <a:off x="4547698" y="1608667"/>
            <a:ext cx="3421958" cy="4501127"/>
          </a:xfrm>
        </p:spPr>
        <p:txBody>
          <a:bodyPr>
            <a:normAutofit/>
          </a:bodyPr>
          <a:lstStyle/>
          <a:p>
            <a:pPr marL="0" indent="0">
              <a:buNone/>
            </a:pPr>
            <a:r>
              <a:rPr lang="en-US" sz="2000" b="1" dirty="0">
                <a:effectLst/>
                <a:latin typeface="Calibri" panose="020F0502020204030204" pitchFamily="34" charset="0"/>
                <a:ea typeface="Calibri" panose="020F0502020204030204" pitchFamily="34" charset="0"/>
                <a:cs typeface="Times New Roman" panose="02020603050405020304" pitchFamily="18" charset="0"/>
              </a:rPr>
              <a:t>Impact of the NG911 project on Formula-Based Funding</a:t>
            </a:r>
          </a:p>
          <a:p>
            <a:pPr marL="0" indent="0">
              <a:buNone/>
            </a:pPr>
            <a:r>
              <a:rPr lang="en-US" sz="2000" b="1" dirty="0">
                <a:latin typeface="Calibri" panose="020F0502020204030204" pitchFamily="34" charset="0"/>
                <a:cs typeface="Times New Roman" panose="02020603050405020304" pitchFamily="18" charset="0"/>
              </a:rPr>
              <a:t>*************************</a:t>
            </a:r>
          </a:p>
          <a:p>
            <a:r>
              <a:rPr lang="en-US" sz="2000" b="1" dirty="0">
                <a:latin typeface="Calibri" panose="020F0502020204030204" pitchFamily="34" charset="0"/>
                <a:cs typeface="Times New Roman" panose="02020603050405020304" pitchFamily="18" charset="0"/>
              </a:rPr>
              <a:t>Call delivery costs pd by PEMA 15%</a:t>
            </a:r>
          </a:p>
          <a:p>
            <a:r>
              <a:rPr lang="en-US" sz="2000" b="1" dirty="0">
                <a:latin typeface="Calibri" panose="020F0502020204030204" pitchFamily="34" charset="0"/>
                <a:cs typeface="Times New Roman" panose="02020603050405020304" pitchFamily="18" charset="0"/>
              </a:rPr>
              <a:t>Counties will have more 83% funds to use due to the savings.</a:t>
            </a:r>
            <a:endParaRPr lang="en-US" sz="2000" dirty="0"/>
          </a:p>
        </p:txBody>
      </p:sp>
      <p:sp>
        <p:nvSpPr>
          <p:cNvPr id="4" name="Content Placeholder 3">
            <a:extLst>
              <a:ext uri="{FF2B5EF4-FFF2-40B4-BE49-F238E27FC236}">
                <a16:creationId xmlns:a16="http://schemas.microsoft.com/office/drawing/2014/main" id="{11DB3E57-BD39-47E0-9FBC-8B74E6F31775}"/>
              </a:ext>
            </a:extLst>
          </p:cNvPr>
          <p:cNvSpPr>
            <a:spLocks noGrp="1"/>
          </p:cNvSpPr>
          <p:nvPr>
            <p:ph sz="half" idx="2"/>
          </p:nvPr>
        </p:nvSpPr>
        <p:spPr>
          <a:xfrm>
            <a:off x="8289696" y="1608667"/>
            <a:ext cx="3421957" cy="4501127"/>
          </a:xfrm>
        </p:spPr>
        <p:txBody>
          <a:bodyPr>
            <a:normAutofit/>
          </a:bodyPr>
          <a:lstStyle/>
          <a:p>
            <a:pPr marL="0" indent="0">
              <a:buNone/>
            </a:pPr>
            <a:r>
              <a:rPr lang="en-US" sz="2000" b="1">
                <a:effectLst/>
                <a:latin typeface="Calibri" panose="020F0502020204030204" pitchFamily="34" charset="0"/>
                <a:ea typeface="Calibri" panose="020F0502020204030204" pitchFamily="34" charset="0"/>
                <a:cs typeface="Times New Roman" panose="02020603050405020304" pitchFamily="18" charset="0"/>
              </a:rPr>
              <a:t>Funding formula assistance will continue in 2023</a:t>
            </a:r>
          </a:p>
          <a:p>
            <a:pPr marL="0" indent="0">
              <a:buNone/>
            </a:pPr>
            <a:r>
              <a:rPr lang="en-US" sz="2000" b="1" dirty="0">
                <a:latin typeface="Calibri" panose="020F0502020204030204" pitchFamily="34" charset="0"/>
                <a:cs typeface="Times New Roman" panose="02020603050405020304" pitchFamily="18" charset="0"/>
              </a:rPr>
              <a:t>***********************</a:t>
            </a:r>
          </a:p>
          <a:p>
            <a:r>
              <a:rPr lang="en-US" sz="2000" b="1" dirty="0"/>
              <a:t>15% funds will be used </a:t>
            </a:r>
          </a:p>
          <a:p>
            <a:pPr marL="0" indent="0">
              <a:buNone/>
            </a:pPr>
            <a:r>
              <a:rPr lang="en-US" sz="2000" b="1" dirty="0"/>
              <a:t>to offset the (-) revenue adjustment</a:t>
            </a:r>
          </a:p>
          <a:p>
            <a:r>
              <a:rPr lang="en-US" sz="2000" b="1" dirty="0"/>
              <a:t>Temporary practice</a:t>
            </a:r>
          </a:p>
        </p:txBody>
      </p:sp>
    </p:spTree>
    <p:extLst>
      <p:ext uri="{BB962C8B-B14F-4D97-AF65-F5344CB8AC3E}">
        <p14:creationId xmlns:p14="http://schemas.microsoft.com/office/powerpoint/2010/main" val="29674676"/>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B53B825-AFBC-4078-86D0-B70A7A6576B0}"/>
              </a:ext>
            </a:extLst>
          </p:cNvPr>
          <p:cNvSpPr>
            <a:spLocks noGrp="1"/>
          </p:cNvSpPr>
          <p:nvPr>
            <p:ph type="title"/>
          </p:nvPr>
        </p:nvSpPr>
        <p:spPr>
          <a:xfrm>
            <a:off x="526073" y="470901"/>
            <a:ext cx="11139854" cy="930447"/>
          </a:xfrm>
        </p:spPr>
        <p:txBody>
          <a:bodyPr vert="horz" lIns="91440" tIns="45720" rIns="91440" bIns="45720" rtlCol="0" anchor="b">
            <a:normAutofit/>
          </a:bodyPr>
          <a:lstStyle/>
          <a:p>
            <a:pPr algn="ctr"/>
            <a:r>
              <a:rPr lang="en-US" sz="5400" b="1" kern="1200" dirty="0">
                <a:solidFill>
                  <a:srgbClr val="FFFFFF"/>
                </a:solidFill>
                <a:effectLst/>
                <a:latin typeface="+mj-lt"/>
                <a:ea typeface="+mj-ea"/>
                <a:cs typeface="+mj-cs"/>
              </a:rPr>
              <a:t>2023 Formula-Based Payment Calendar</a:t>
            </a:r>
            <a:endParaRPr lang="en-US" sz="5400" b="1" kern="1200" dirty="0">
              <a:solidFill>
                <a:srgbClr val="FFFFFF"/>
              </a:solidFill>
              <a:latin typeface="+mj-lt"/>
              <a:ea typeface="+mj-ea"/>
              <a:cs typeface="+mj-cs"/>
            </a:endParaRPr>
          </a:p>
        </p:txBody>
      </p:sp>
      <p:cxnSp>
        <p:nvCxnSpPr>
          <p:cNvPr id="11" name="Straight Connector 10">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4B79B5D-9BEE-48F9-B7AE-C0B793953C7C}"/>
              </a:ext>
            </a:extLst>
          </p:cNvPr>
          <p:cNvPicPr>
            <a:picLocks noChangeAspect="1"/>
          </p:cNvPicPr>
          <p:nvPr/>
        </p:nvPicPr>
        <p:blipFill>
          <a:blip r:embed="rId2"/>
          <a:stretch>
            <a:fillRect/>
          </a:stretch>
        </p:blipFill>
        <p:spPr>
          <a:xfrm>
            <a:off x="471759" y="2315157"/>
            <a:ext cx="11193383" cy="4351366"/>
          </a:xfrm>
          <a:prstGeom prst="rect">
            <a:avLst/>
          </a:prstGeom>
        </p:spPr>
      </p:pic>
    </p:spTree>
    <p:extLst>
      <p:ext uri="{BB962C8B-B14F-4D97-AF65-F5344CB8AC3E}">
        <p14:creationId xmlns:p14="http://schemas.microsoft.com/office/powerpoint/2010/main" val="3673971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7BFC3C-05F4-4D22-999F-DEE8F57B673F}"/>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sz="3400" b="1" kern="1200" dirty="0">
                <a:solidFill>
                  <a:srgbClr val="FFFFFF"/>
                </a:solidFill>
                <a:effectLst/>
                <a:latin typeface="+mj-lt"/>
                <a:ea typeface="+mj-ea"/>
                <a:cs typeface="+mj-cs"/>
              </a:rPr>
              <a:t>Statewide Interconnectivity Funding (15%) - 2023 Overview</a:t>
            </a:r>
            <a:br>
              <a:rPr lang="en-US" sz="3400" b="1" kern="1200" dirty="0">
                <a:solidFill>
                  <a:srgbClr val="FFFFFF"/>
                </a:solidFill>
                <a:effectLst/>
                <a:latin typeface="+mj-lt"/>
                <a:ea typeface="+mj-ea"/>
                <a:cs typeface="+mj-cs"/>
              </a:rPr>
            </a:br>
            <a:r>
              <a:rPr lang="en-US" sz="3400" kern="1200" dirty="0">
                <a:solidFill>
                  <a:srgbClr val="FFFFFF"/>
                </a:solidFill>
                <a:effectLst/>
                <a:latin typeface="+mj-lt"/>
                <a:ea typeface="+mj-ea"/>
                <a:cs typeface="+mj-cs"/>
              </a:rPr>
              <a:t>2023 Statewide Interconnectivity Funding Allocations</a:t>
            </a:r>
            <a:endParaRPr lang="en-US" sz="3400" kern="1200" dirty="0">
              <a:solidFill>
                <a:srgbClr val="FFFFFF"/>
              </a:solidFill>
              <a:latin typeface="+mj-lt"/>
              <a:ea typeface="+mj-ea"/>
              <a:cs typeface="+mj-cs"/>
            </a:endParaRP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88F9041F-BEB7-4585-B831-7A343E75B310}"/>
              </a:ext>
            </a:extLst>
          </p:cNvPr>
          <p:cNvSpPr txBox="1"/>
          <p:nvPr/>
        </p:nvSpPr>
        <p:spPr>
          <a:xfrm>
            <a:off x="4409986" y="591343"/>
            <a:ext cx="6906491" cy="5585619"/>
          </a:xfrm>
          <a:prstGeom prst="rect">
            <a:avLst/>
          </a:prstGeom>
        </p:spPr>
        <p:txBody>
          <a:bodyPr vert="horz" lIns="91440" tIns="45720" rIns="91440" bIns="45720" rtlCol="0" anchor="ctr">
            <a:normAutofit/>
          </a:bodyPr>
          <a:lstStyle/>
          <a:p>
            <a:pPr marR="0">
              <a:lnSpc>
                <a:spcPct val="90000"/>
              </a:lnSpc>
              <a:spcBef>
                <a:spcPts val="0"/>
              </a:spcBef>
              <a:spcAft>
                <a:spcPts val="600"/>
              </a:spcAft>
            </a:pPr>
            <a:r>
              <a:rPr lang="en-US" sz="1400" b="1" dirty="0">
                <a:effectLst/>
              </a:rPr>
              <a:t>STEP 1 - By April 15, 2023:</a:t>
            </a:r>
            <a:r>
              <a:rPr lang="en-US" sz="1400" dirty="0">
                <a:effectLst/>
              </a:rPr>
              <a:t> </a:t>
            </a:r>
            <a:r>
              <a:rPr lang="en-US" sz="1300" dirty="0">
                <a:effectLst/>
              </a:rPr>
              <a:t>Define initiatives and costs for consideration in the 2023 15% funding cycle.  The following items will be considered when planning and budgeting allocations of 15% funds for 2023 and subsequent years: </a:t>
            </a:r>
          </a:p>
          <a:p>
            <a:pPr marL="228600" marR="0">
              <a:lnSpc>
                <a:spcPct val="90000"/>
              </a:lnSpc>
              <a:spcBef>
                <a:spcPts val="0"/>
              </a:spcBef>
              <a:spcAft>
                <a:spcPts val="600"/>
              </a:spcAft>
            </a:pPr>
            <a:r>
              <a:rPr lang="en-US" sz="1300" b="1" u="none" strike="noStrike" dirty="0">
                <a:effectLst/>
              </a:rPr>
              <a:t> </a:t>
            </a:r>
            <a:endParaRPr lang="en-US" sz="1300" dirty="0">
              <a:effectLst/>
            </a:endParaRPr>
          </a:p>
          <a:p>
            <a:pPr marR="0" lvl="0" indent="-228600">
              <a:lnSpc>
                <a:spcPct val="90000"/>
              </a:lnSpc>
              <a:spcBef>
                <a:spcPts val="0"/>
              </a:spcBef>
              <a:spcAft>
                <a:spcPts val="600"/>
              </a:spcAft>
              <a:buFont typeface="Arial" panose="020B0604020202020204" pitchFamily="34" charset="0"/>
              <a:buChar char="•"/>
            </a:pPr>
            <a:r>
              <a:rPr lang="en-US" sz="1300" b="1" dirty="0">
                <a:effectLst/>
              </a:rPr>
              <a:t>NG911 Service Contract Costs for CY 2023</a:t>
            </a:r>
          </a:p>
          <a:p>
            <a:pPr marR="0" lvl="0" indent="-228600">
              <a:lnSpc>
                <a:spcPct val="90000"/>
              </a:lnSpc>
              <a:spcBef>
                <a:spcPts val="0"/>
              </a:spcBef>
              <a:spcAft>
                <a:spcPts val="600"/>
              </a:spcAft>
              <a:buFont typeface="Arial" panose="020B0604020202020204" pitchFamily="34" charset="0"/>
              <a:buChar char="•"/>
            </a:pPr>
            <a:r>
              <a:rPr lang="en-US" sz="1300" b="1" dirty="0">
                <a:effectLst/>
              </a:rPr>
              <a:t>Funding formula assistance for CY 2024</a:t>
            </a:r>
            <a:r>
              <a:rPr lang="en-US" sz="1300" dirty="0">
                <a:effectLst/>
              </a:rPr>
              <a:t> </a:t>
            </a:r>
          </a:p>
          <a:p>
            <a:pPr marR="0" lvl="0" indent="-228600">
              <a:lnSpc>
                <a:spcPct val="90000"/>
              </a:lnSpc>
              <a:spcBef>
                <a:spcPts val="0"/>
              </a:spcBef>
              <a:spcAft>
                <a:spcPts val="600"/>
              </a:spcAft>
              <a:buFont typeface="Arial" panose="020B0604020202020204" pitchFamily="34" charset="0"/>
              <a:buChar char="•"/>
            </a:pPr>
            <a:r>
              <a:rPr lang="en-US" sz="1300" b="1" dirty="0">
                <a:effectLst/>
              </a:rPr>
              <a:t>PEMA will work with county partners and the 911 Advisory Board to define shared system maintenance costs and other targeted projects and costs for consideration </a:t>
            </a:r>
          </a:p>
          <a:p>
            <a:pPr marL="1600200" marR="0" lvl="3" indent="-228600">
              <a:lnSpc>
                <a:spcPct val="90000"/>
              </a:lnSpc>
              <a:spcBef>
                <a:spcPts val="0"/>
              </a:spcBef>
              <a:spcAft>
                <a:spcPts val="600"/>
              </a:spcAft>
              <a:buFont typeface="Arial" panose="020B0604020202020204" pitchFamily="34" charset="0"/>
              <a:buChar char="•"/>
            </a:pPr>
            <a:r>
              <a:rPr lang="en-US" sz="1300" b="1" dirty="0">
                <a:effectLst/>
              </a:rPr>
              <a:t>Shared System Maintenance Costs</a:t>
            </a:r>
            <a:r>
              <a:rPr lang="en-US" sz="1300" dirty="0">
                <a:effectLst/>
              </a:rPr>
              <a:t>:  The </a:t>
            </a:r>
            <a:r>
              <a:rPr lang="en-US" sz="1300" i="1" dirty="0">
                <a:effectLst/>
              </a:rPr>
              <a:t>Plans By Cost Type – Detailed Projections</a:t>
            </a:r>
            <a:r>
              <a:rPr lang="en-US" sz="1300" dirty="0">
                <a:effectLst/>
              </a:rPr>
              <a:t> and </a:t>
            </a:r>
            <a:r>
              <a:rPr lang="en-US" sz="1300" i="1" dirty="0">
                <a:effectLst/>
              </a:rPr>
              <a:t>Anticipated Changes Sections</a:t>
            </a:r>
            <a:r>
              <a:rPr lang="en-US" sz="1300" dirty="0">
                <a:effectLst/>
              </a:rPr>
              <a:t> of 911 System Plan submissions will be leveraged to identify shared system maintenance costs for consideration.  Please be aware:</a:t>
            </a:r>
          </a:p>
          <a:p>
            <a:pPr marR="0">
              <a:lnSpc>
                <a:spcPct val="90000"/>
              </a:lnSpc>
              <a:spcBef>
                <a:spcPts val="0"/>
              </a:spcBef>
              <a:spcAft>
                <a:spcPts val="600"/>
              </a:spcAft>
            </a:pPr>
            <a:r>
              <a:rPr lang="en-US" sz="1300" dirty="0">
                <a:effectLst/>
              </a:rPr>
              <a:t> </a:t>
            </a:r>
          </a:p>
          <a:p>
            <a:pPr marL="1600200" marR="0" lvl="3" indent="-228600">
              <a:lnSpc>
                <a:spcPct val="90000"/>
              </a:lnSpc>
              <a:spcBef>
                <a:spcPts val="0"/>
              </a:spcBef>
              <a:spcAft>
                <a:spcPts val="600"/>
              </a:spcAft>
              <a:buFont typeface="Arial" panose="020B0604020202020204" pitchFamily="34" charset="0"/>
              <a:buChar char="•"/>
            </a:pPr>
            <a:r>
              <a:rPr lang="en-US" sz="1300" b="1" dirty="0">
                <a:effectLst/>
              </a:rPr>
              <a:t>NG911 Service Enhancement Request Forms (SERF):</a:t>
            </a:r>
            <a:r>
              <a:rPr lang="en-US" sz="1300" dirty="0">
                <a:effectLst/>
              </a:rPr>
              <a:t>  As part of the NG911 project, it is anticipated counties and other public safety stakeholders will be interested in pursuing NG911 system enhancements such as leveraging the statewide ESInet to support ancillary services, PSAP consolidations, adding a new end point to the ESInet, or other new projects.  </a:t>
            </a:r>
            <a:r>
              <a:rPr lang="en-US" sz="1300" b="1" dirty="0">
                <a:effectLst/>
              </a:rPr>
              <a:t>A SERF must be submitted by April 15, 2023 in order for the enhancement or new project to be considered for 15% funding in 2023.  Counties are urged to closely review the </a:t>
            </a:r>
            <a:r>
              <a:rPr lang="en-US" sz="1300" b="1" i="1" dirty="0">
                <a:effectLst/>
              </a:rPr>
              <a:t>NG911 Service Enhancement Roadmap Development Process</a:t>
            </a:r>
            <a:r>
              <a:rPr lang="en-US" sz="1300" b="1" dirty="0">
                <a:effectLst/>
              </a:rPr>
              <a:t> in Appendix A for details related to the submission of a SERF.                  </a:t>
            </a:r>
            <a:endParaRPr lang="en-US" sz="1300" dirty="0">
              <a:effectLst/>
            </a:endParaRPr>
          </a:p>
          <a:p>
            <a:pPr marL="342900" marR="0">
              <a:lnSpc>
                <a:spcPct val="90000"/>
              </a:lnSpc>
              <a:spcBef>
                <a:spcPts val="0"/>
              </a:spcBef>
              <a:spcAft>
                <a:spcPts val="600"/>
              </a:spcAft>
            </a:pPr>
            <a:r>
              <a:rPr lang="en-US" sz="1300" b="1" u="none" strike="noStrike" dirty="0">
                <a:effectLst/>
              </a:rPr>
              <a:t> </a:t>
            </a:r>
            <a:endParaRPr lang="en-US" sz="1300" dirty="0">
              <a:effectLst/>
            </a:endParaRPr>
          </a:p>
          <a:p>
            <a:pPr indent="-228600">
              <a:lnSpc>
                <a:spcPct val="90000"/>
              </a:lnSpc>
              <a:spcAft>
                <a:spcPts val="600"/>
              </a:spcAft>
              <a:buFont typeface="Arial" panose="020B0604020202020204" pitchFamily="34" charset="0"/>
              <a:buChar char="•"/>
            </a:pPr>
            <a:r>
              <a:rPr lang="en-US" sz="1300" dirty="0">
                <a:effectLst/>
              </a:rPr>
              <a:t>PEMA may identify other targeted initiatives during planning and budgeting efforts. </a:t>
            </a:r>
            <a:endParaRPr lang="en-US" sz="1300" dirty="0"/>
          </a:p>
        </p:txBody>
      </p:sp>
    </p:spTree>
    <p:extLst>
      <p:ext uri="{BB962C8B-B14F-4D97-AF65-F5344CB8AC3E}">
        <p14:creationId xmlns:p14="http://schemas.microsoft.com/office/powerpoint/2010/main" val="266344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7BFC3C-05F4-4D22-999F-DEE8F57B673F}"/>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sz="3400" b="1" kern="1200" dirty="0">
                <a:solidFill>
                  <a:srgbClr val="FFFFFF"/>
                </a:solidFill>
                <a:effectLst/>
                <a:latin typeface="+mj-lt"/>
                <a:ea typeface="+mj-ea"/>
                <a:cs typeface="+mj-cs"/>
              </a:rPr>
              <a:t>Statewide Interconnectivity Funding (15%) - 2023 Overview</a:t>
            </a:r>
            <a:br>
              <a:rPr lang="en-US" sz="3400" b="1" kern="1200" dirty="0">
                <a:solidFill>
                  <a:srgbClr val="FFFFFF"/>
                </a:solidFill>
                <a:effectLst/>
                <a:latin typeface="+mj-lt"/>
                <a:ea typeface="+mj-ea"/>
                <a:cs typeface="+mj-cs"/>
              </a:rPr>
            </a:br>
            <a:r>
              <a:rPr lang="en-US" sz="3400" kern="1200" dirty="0">
                <a:solidFill>
                  <a:srgbClr val="FFFFFF"/>
                </a:solidFill>
                <a:effectLst/>
                <a:latin typeface="+mj-lt"/>
                <a:ea typeface="+mj-ea"/>
                <a:cs typeface="+mj-cs"/>
              </a:rPr>
              <a:t>2023 Statewide Interconnectivity Funding Allocations</a:t>
            </a:r>
            <a:endParaRPr lang="en-US" sz="3400" kern="1200" dirty="0">
              <a:solidFill>
                <a:srgbClr val="FFFFFF"/>
              </a:solidFill>
              <a:latin typeface="+mj-lt"/>
              <a:ea typeface="+mj-ea"/>
              <a:cs typeface="+mj-cs"/>
            </a:endParaRPr>
          </a:p>
        </p:txBody>
      </p:sp>
      <p:sp>
        <p:nvSpPr>
          <p:cNvPr id="15"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a:extLst>
              <a:ext uri="{FF2B5EF4-FFF2-40B4-BE49-F238E27FC236}">
                <a16:creationId xmlns:a16="http://schemas.microsoft.com/office/drawing/2014/main" id="{88F9041F-BEB7-4585-B831-7A343E75B310}"/>
              </a:ext>
            </a:extLst>
          </p:cNvPr>
          <p:cNvSpPr txBox="1"/>
          <p:nvPr/>
        </p:nvSpPr>
        <p:spPr>
          <a:xfrm>
            <a:off x="4292755" y="739835"/>
            <a:ext cx="6906491" cy="5585619"/>
          </a:xfrm>
          <a:prstGeom prst="rect">
            <a:avLst/>
          </a:prstGeom>
        </p:spPr>
        <p:txBody>
          <a:bodyPr vert="horz" lIns="91440" tIns="45720" rIns="91440" bIns="45720" rtlCol="0" anchor="ctr">
            <a:normAutofit/>
          </a:bodyPr>
          <a:lstStyle/>
          <a:p>
            <a:pPr marR="0">
              <a:lnSpc>
                <a:spcPct val="90000"/>
              </a:lnSpc>
              <a:spcBef>
                <a:spcPts val="0"/>
              </a:spcBef>
              <a:spcAft>
                <a:spcPts val="600"/>
              </a:spcAft>
            </a:pPr>
            <a:endParaRPr lang="en-US" sz="1300" dirty="0"/>
          </a:p>
        </p:txBody>
      </p:sp>
      <p:sp>
        <p:nvSpPr>
          <p:cNvPr id="8" name="TextBox 7">
            <a:extLst>
              <a:ext uri="{FF2B5EF4-FFF2-40B4-BE49-F238E27FC236}">
                <a16:creationId xmlns:a16="http://schemas.microsoft.com/office/drawing/2014/main" id="{E79C5405-70F4-45DF-8E0B-7971F2230482}"/>
              </a:ext>
            </a:extLst>
          </p:cNvPr>
          <p:cNvSpPr txBox="1"/>
          <p:nvPr/>
        </p:nvSpPr>
        <p:spPr>
          <a:xfrm>
            <a:off x="4167272" y="1508369"/>
            <a:ext cx="7149405" cy="3042821"/>
          </a:xfrm>
          <a:prstGeom prst="rect">
            <a:avLst/>
          </a:prstGeom>
          <a:noFill/>
        </p:spPr>
        <p:txBody>
          <a:bodyPr wrap="square">
            <a:spAutoFit/>
          </a:bodyPr>
          <a:lstStyle/>
          <a:p>
            <a:pPr marL="0" marR="0" algn="just">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2 - By August 31, 2023:</a:t>
            </a:r>
            <a:r>
              <a:rPr lang="en-US" sz="1800" dirty="0">
                <a:effectLst/>
                <a:latin typeface="Calibri" panose="020F0502020204030204" pitchFamily="34" charset="0"/>
                <a:ea typeface="Calibri" panose="020F0502020204030204" pitchFamily="34" charset="0"/>
                <a:cs typeface="Times New Roman" panose="02020603050405020304" pitchFamily="18" charset="0"/>
              </a:rPr>
              <a:t>  Allocations of 15% funds for the 2023 15% funding cycle will be finalized by PEMA in consultation with the 911 Advisory Board.   </a:t>
            </a:r>
          </a:p>
          <a:p>
            <a:pPr marL="457200" marR="0" algn="just">
              <a:lnSpc>
                <a:spcPct val="107000"/>
              </a:lnSpc>
              <a:spcBef>
                <a:spcPts val="0"/>
              </a:spcBef>
              <a:spcAft>
                <a:spcPts val="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457200" marR="0" algn="just">
              <a:lnSpc>
                <a:spcPct val="107000"/>
              </a:lnSpc>
              <a:spcBef>
                <a:spcPts val="0"/>
              </a:spcBef>
              <a:spcAft>
                <a:spcPts val="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07000"/>
              </a:lnSpc>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800" b="1" dirty="0">
                <a:effectLst/>
                <a:latin typeface="Calibri" panose="020F0502020204030204" pitchFamily="34" charset="0"/>
                <a:ea typeface="Calibri" panose="020F0502020204030204" pitchFamily="34" charset="0"/>
                <a:cs typeface="Times New Roman" panose="02020603050405020304" pitchFamily="18" charset="0"/>
              </a:rPr>
              <a:t>STEP 3</a:t>
            </a:r>
            <a:r>
              <a:rPr lang="en-US" sz="1800" dirty="0">
                <a:effectLst/>
                <a:latin typeface="Calibri" panose="020F0502020204030204" pitchFamily="34" charset="0"/>
                <a:ea typeface="Calibri" panose="020F0502020204030204" pitchFamily="34" charset="0"/>
                <a:cs typeface="Times New Roman" panose="02020603050405020304" pitchFamily="18" charset="0"/>
              </a:rPr>
              <a:t> - Any remaining 15% funding, after statewide NG911 system costs and allocations for targeted projects are encumbered, will be distributed via a formula-based payment.</a:t>
            </a:r>
          </a:p>
        </p:txBody>
      </p:sp>
    </p:spTree>
    <p:extLst>
      <p:ext uri="{BB962C8B-B14F-4D97-AF65-F5344CB8AC3E}">
        <p14:creationId xmlns:p14="http://schemas.microsoft.com/office/powerpoint/2010/main" val="1494111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9">
            <a:extLst>
              <a:ext uri="{FF2B5EF4-FFF2-40B4-BE49-F238E27FC236}">
                <a16:creationId xmlns:a16="http://schemas.microsoft.com/office/drawing/2014/main" id="{823AC064-BC96-4F32-8AE1-B2FD387548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78068" y="343486"/>
            <a:ext cx="11438793" cy="1844256"/>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AE8DF8D-0109-45DF-9967-6476B2AC4A75}"/>
              </a:ext>
            </a:extLst>
          </p:cNvPr>
          <p:cNvSpPr>
            <a:spLocks noGrp="1"/>
          </p:cNvSpPr>
          <p:nvPr>
            <p:ph type="ctrTitle"/>
          </p:nvPr>
        </p:nvSpPr>
        <p:spPr>
          <a:xfrm>
            <a:off x="526073" y="466578"/>
            <a:ext cx="11139854" cy="930447"/>
          </a:xfrm>
        </p:spPr>
        <p:txBody>
          <a:bodyPr>
            <a:normAutofit/>
          </a:bodyPr>
          <a:lstStyle/>
          <a:p>
            <a:r>
              <a:rPr lang="en-US" sz="5400" b="1" kern="0">
                <a:solidFill>
                  <a:srgbClr val="FFFFFF"/>
                </a:solidFill>
                <a:effectLst/>
                <a:latin typeface="Calibri" panose="020F0502020204030204" pitchFamily="34" charset="0"/>
                <a:ea typeface="Times New Roman" panose="02020603050405020304" pitchFamily="18" charset="0"/>
                <a:cs typeface="Times New Roman" panose="02020603050405020304" pitchFamily="18" charset="0"/>
              </a:rPr>
              <a:t>2023 911 Program Requirements</a:t>
            </a:r>
            <a:endParaRPr lang="en-US" sz="5400">
              <a:solidFill>
                <a:srgbClr val="FFFFFF"/>
              </a:solidFill>
            </a:endParaRPr>
          </a:p>
        </p:txBody>
      </p:sp>
      <p:sp>
        <p:nvSpPr>
          <p:cNvPr id="3" name="Subtitle 2">
            <a:extLst>
              <a:ext uri="{FF2B5EF4-FFF2-40B4-BE49-F238E27FC236}">
                <a16:creationId xmlns:a16="http://schemas.microsoft.com/office/drawing/2014/main" id="{6BB99694-5D12-4E7A-85C6-4E0EEE95B7D5}"/>
              </a:ext>
            </a:extLst>
          </p:cNvPr>
          <p:cNvSpPr>
            <a:spLocks noGrp="1"/>
          </p:cNvSpPr>
          <p:nvPr>
            <p:ph type="subTitle" idx="1"/>
          </p:nvPr>
        </p:nvSpPr>
        <p:spPr>
          <a:xfrm>
            <a:off x="1524000" y="1525638"/>
            <a:ext cx="9144000" cy="420001"/>
          </a:xfrm>
        </p:spPr>
        <p:txBody>
          <a:bodyPr>
            <a:normAutofit/>
          </a:bodyPr>
          <a:lstStyle/>
          <a:p>
            <a:r>
              <a:rPr lang="en-US" sz="2000" dirty="0">
                <a:solidFill>
                  <a:srgbClr val="F2F200"/>
                </a:solidFill>
              </a:rPr>
              <a:t>AND COMMON QUESTIONS</a:t>
            </a:r>
          </a:p>
        </p:txBody>
      </p:sp>
      <p:cxnSp>
        <p:nvCxnSpPr>
          <p:cNvPr id="36" name="Straight Connector 11">
            <a:extLst>
              <a:ext uri="{FF2B5EF4-FFF2-40B4-BE49-F238E27FC236}">
                <a16:creationId xmlns:a16="http://schemas.microsoft.com/office/drawing/2014/main" id="{7E7C77BC-7138-40B1-A15B-20F57A4946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9800" y="1448631"/>
            <a:ext cx="7772400" cy="0"/>
          </a:xfrm>
          <a:prstGeom prst="line">
            <a:avLst/>
          </a:prstGeom>
          <a:ln w="22225">
            <a:solidFill>
              <a:srgbClr val="D9D9D9"/>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BB98E40A-841E-4997-B5C8-789D815C2D19}"/>
              </a:ext>
            </a:extLst>
          </p:cNvPr>
          <p:cNvPicPr>
            <a:picLocks noChangeAspect="1"/>
          </p:cNvPicPr>
          <p:nvPr/>
        </p:nvPicPr>
        <p:blipFill>
          <a:blip r:embed="rId2"/>
          <a:stretch>
            <a:fillRect/>
          </a:stretch>
        </p:blipFill>
        <p:spPr>
          <a:xfrm>
            <a:off x="1409494" y="2509911"/>
            <a:ext cx="9317912" cy="3997637"/>
          </a:xfrm>
          <a:prstGeom prst="rect">
            <a:avLst/>
          </a:prstGeom>
        </p:spPr>
      </p:pic>
    </p:spTree>
    <p:extLst>
      <p:ext uri="{BB962C8B-B14F-4D97-AF65-F5344CB8AC3E}">
        <p14:creationId xmlns:p14="http://schemas.microsoft.com/office/powerpoint/2010/main" val="1420247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05494DE-B078-4D87-BB01-C84320618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A0576B0-CD8C-4661-95C8-A9F2CE7CDD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4724288" cy="6861324"/>
          </a:xfrm>
          <a:prstGeom prst="rect">
            <a:avLst/>
          </a:prstGeom>
          <a:solidFill>
            <a:srgbClr val="000000">
              <a:alpha val="8039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3FF60E2B-3919-423C-B1FF-56CDE6681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319042"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rgbClr val="000000">
              <a:alpha val="3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CAE8DF8D-0109-45DF-9967-6476B2AC4A75}"/>
              </a:ext>
            </a:extLst>
          </p:cNvPr>
          <p:cNvSpPr>
            <a:spLocks noGrp="1"/>
          </p:cNvSpPr>
          <p:nvPr>
            <p:ph type="title"/>
          </p:nvPr>
        </p:nvSpPr>
        <p:spPr>
          <a:xfrm>
            <a:off x="804672" y="1122363"/>
            <a:ext cx="3308130" cy="2387600"/>
          </a:xfrm>
        </p:spPr>
        <p:txBody>
          <a:bodyPr vert="horz" lIns="91440" tIns="45720" rIns="91440" bIns="45720" rtlCol="0" anchor="b">
            <a:normAutofit/>
          </a:bodyPr>
          <a:lstStyle/>
          <a:p>
            <a:r>
              <a:rPr lang="en-US" sz="4200" b="1" kern="1200">
                <a:solidFill>
                  <a:srgbClr val="FFFFFF"/>
                </a:solidFill>
                <a:effectLst/>
                <a:latin typeface="+mj-lt"/>
                <a:ea typeface="+mj-ea"/>
                <a:cs typeface="+mj-cs"/>
              </a:rPr>
              <a:t>2023 911 Program Requirements</a:t>
            </a:r>
            <a:endParaRPr lang="en-US" sz="4200" kern="1200">
              <a:solidFill>
                <a:srgbClr val="FFFFFF"/>
              </a:solidFill>
              <a:latin typeface="+mj-lt"/>
              <a:ea typeface="+mj-ea"/>
              <a:cs typeface="+mj-cs"/>
            </a:endParaRPr>
          </a:p>
        </p:txBody>
      </p:sp>
      <p:sp>
        <p:nvSpPr>
          <p:cNvPr id="3" name="Subtitle 2">
            <a:extLst>
              <a:ext uri="{FF2B5EF4-FFF2-40B4-BE49-F238E27FC236}">
                <a16:creationId xmlns:a16="http://schemas.microsoft.com/office/drawing/2014/main" id="{6BB99694-5D12-4E7A-85C6-4E0EEE95B7D5}"/>
              </a:ext>
            </a:extLst>
          </p:cNvPr>
          <p:cNvSpPr>
            <a:spLocks noGrp="1"/>
          </p:cNvSpPr>
          <p:nvPr>
            <p:ph type="body" sz="half" idx="2"/>
          </p:nvPr>
        </p:nvSpPr>
        <p:spPr>
          <a:xfrm>
            <a:off x="804672" y="3602038"/>
            <a:ext cx="3308131" cy="1655762"/>
          </a:xfrm>
        </p:spPr>
        <p:txBody>
          <a:bodyPr vert="horz" lIns="91440" tIns="45720" rIns="91440" bIns="45720" rtlCol="0">
            <a:normAutofit/>
          </a:bodyPr>
          <a:lstStyle/>
          <a:p>
            <a:r>
              <a:rPr lang="en-US" sz="2000" kern="1200" dirty="0">
                <a:solidFill>
                  <a:srgbClr val="FFFF00"/>
                </a:solidFill>
                <a:latin typeface="+mn-lt"/>
                <a:ea typeface="+mn-ea"/>
                <a:cs typeface="+mn-cs"/>
              </a:rPr>
              <a:t>AND COMMON QUESTIONS</a:t>
            </a:r>
          </a:p>
        </p:txBody>
      </p:sp>
      <p:pic>
        <p:nvPicPr>
          <p:cNvPr id="6" name="Picture 5">
            <a:extLst>
              <a:ext uri="{FF2B5EF4-FFF2-40B4-BE49-F238E27FC236}">
                <a16:creationId xmlns:a16="http://schemas.microsoft.com/office/drawing/2014/main" id="{46F17A3B-7BBE-4937-A201-C1D9CE2C2809}"/>
              </a:ext>
            </a:extLst>
          </p:cNvPr>
          <p:cNvPicPr>
            <a:picLocks noChangeAspect="1"/>
          </p:cNvPicPr>
          <p:nvPr/>
        </p:nvPicPr>
        <p:blipFill>
          <a:blip r:embed="rId2"/>
          <a:stretch>
            <a:fillRect/>
          </a:stretch>
        </p:blipFill>
        <p:spPr>
          <a:xfrm>
            <a:off x="5393094" y="643467"/>
            <a:ext cx="6130100" cy="5571066"/>
          </a:xfrm>
          <a:prstGeom prst="rect">
            <a:avLst/>
          </a:prstGeom>
        </p:spPr>
      </p:pic>
    </p:spTree>
    <p:extLst>
      <p:ext uri="{BB962C8B-B14F-4D97-AF65-F5344CB8AC3E}">
        <p14:creationId xmlns:p14="http://schemas.microsoft.com/office/powerpoint/2010/main" val="2522051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descr="Diagram&#10;&#10;Description automatically generated">
            <a:extLst>
              <a:ext uri="{FF2B5EF4-FFF2-40B4-BE49-F238E27FC236}">
                <a16:creationId xmlns:a16="http://schemas.microsoft.com/office/drawing/2014/main" id="{452BA2D0-DE5E-4CB7-B1DA-69E6FD298F44}"/>
              </a:ext>
            </a:extLst>
          </p:cNvPr>
          <p:cNvPicPr>
            <a:picLocks noChangeAspect="1"/>
          </p:cNvPicPr>
          <p:nvPr/>
        </p:nvPicPr>
        <p:blipFill>
          <a:blip r:embed="rId3"/>
          <a:stretch>
            <a:fillRect/>
          </a:stretch>
        </p:blipFill>
        <p:spPr>
          <a:xfrm>
            <a:off x="1953943" y="643466"/>
            <a:ext cx="8284113" cy="5571067"/>
          </a:xfrm>
          <a:prstGeom prst="rect">
            <a:avLst/>
          </a:prstGeom>
        </p:spPr>
      </p:pic>
    </p:spTree>
    <p:extLst>
      <p:ext uri="{BB962C8B-B14F-4D97-AF65-F5344CB8AC3E}">
        <p14:creationId xmlns:p14="http://schemas.microsoft.com/office/powerpoint/2010/main" val="1697255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654</Words>
  <Application>Microsoft Office PowerPoint</Application>
  <PresentationFormat>Widescreen</PresentationFormat>
  <Paragraphs>55</Paragraphs>
  <Slides>13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72 Black</vt:lpstr>
      <vt:lpstr>Arial</vt:lpstr>
      <vt:lpstr>Calibri</vt:lpstr>
      <vt:lpstr>Calibri Light</vt:lpstr>
      <vt:lpstr>Office Theme</vt:lpstr>
      <vt:lpstr>PowerPoint Presentation</vt:lpstr>
      <vt:lpstr>COMPLIANCE WITH 911 FUNDING REQUIREMENTS</vt:lpstr>
      <vt:lpstr>Formula-Based Funding (83%)  2023           Overview</vt:lpstr>
      <vt:lpstr>2023 Formula-Based Payment Calendar</vt:lpstr>
      <vt:lpstr>Statewide Interconnectivity Funding (15%) - 2023 Overview 2023 Statewide Interconnectivity Funding Allocations</vt:lpstr>
      <vt:lpstr>Statewide Interconnectivity Funding (15%) - 2023 Overview 2023 Statewide Interconnectivity Funding Allocations</vt:lpstr>
      <vt:lpstr>2023 911 Program Requirements</vt:lpstr>
      <vt:lpstr>2023 911 Program Requirements</vt:lpstr>
      <vt:lpstr>PowerPoint Presentation</vt:lpstr>
      <vt:lpstr>PowerPoint Presentation</vt:lpstr>
      <vt:lpstr>PowerPoint Presentation</vt:lpstr>
      <vt:lpstr>PowerPoint Presentation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Butler, Bruce</dc:creator>
  <cp:lastModifiedBy>Butler, Bruce</cp:lastModifiedBy>
  <cp:revision>22</cp:revision>
  <dcterms:created xsi:type="dcterms:W3CDTF">2022-12-08T20:13:39Z</dcterms:created>
  <dcterms:modified xsi:type="dcterms:W3CDTF">2022-12-15T13:54:46Z</dcterms:modified>
</cp:coreProperties>
</file>